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3" r:id="rId4"/>
    <p:sldId id="269" r:id="rId5"/>
    <p:sldId id="270" r:id="rId6"/>
    <p:sldId id="264" r:id="rId7"/>
    <p:sldId id="267" r:id="rId8"/>
    <p:sldId id="272" r:id="rId9"/>
    <p:sldId id="268" r:id="rId10"/>
    <p:sldId id="273" r:id="rId11"/>
    <p:sldId id="265" r:id="rId12"/>
    <p:sldId id="26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3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6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86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9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62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0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iCatching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Showcase Presentation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665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Communications</a:t>
            </a:r>
          </a:p>
          <a:p>
            <a:pPr lvl="1"/>
            <a:r>
              <a:rPr lang="en-GB" dirty="0" smtClean="0"/>
              <a:t>ROS used to pass data between major code blocks and processors</a:t>
            </a:r>
          </a:p>
          <a:p>
            <a:pPr lvl="1"/>
            <a:r>
              <a:rPr lang="en-GB" dirty="0" smtClean="0"/>
              <a:t>Stepper motor libraries on Teensy</a:t>
            </a:r>
          </a:p>
          <a:p>
            <a:pPr lvl="1"/>
            <a:r>
              <a:rPr lang="en-GB" dirty="0" smtClean="0"/>
              <a:t>OpenCV links to camera</a:t>
            </a:r>
          </a:p>
          <a:p>
            <a:r>
              <a:rPr lang="en-GB" dirty="0" smtClean="0"/>
              <a:t>Stepper motor stress testing</a:t>
            </a:r>
          </a:p>
          <a:p>
            <a:pPr lvl="1"/>
            <a:r>
              <a:rPr lang="en-GB" dirty="0" smtClean="0"/>
              <a:t>Very important test – can it play Green Hill Zone?</a:t>
            </a:r>
            <a:endParaRPr lang="en-GB" dirty="0"/>
          </a:p>
        </p:txBody>
      </p:sp>
      <p:pic>
        <p:nvPicPr>
          <p:cNvPr id="5122" name="Picture 2" descr="Image result for robotics operating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19267" r="39415" b="27995"/>
          <a:stretch/>
        </p:blipFill>
        <p:spPr bwMode="auto">
          <a:xfrm>
            <a:off x="6588224" y="3284984"/>
            <a:ext cx="3721996" cy="12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90291"/>
            <a:ext cx="32004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1412776"/>
            <a:ext cx="8229600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dirty="0" smtClean="0"/>
              <a:t>Demo Time</a:t>
            </a:r>
          </a:p>
          <a:p>
            <a:r>
              <a:rPr lang="en-GB" sz="8800" dirty="0" smtClean="0"/>
              <a:t>=D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386635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3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3c1703fe8d.site.internapcdn.net/newman/gfx/news/hires/2011/robottothro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84" y="3738328"/>
            <a:ext cx="3526748" cy="2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ndy throwing rob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60000"/>
            <a:ext cx="4107814" cy="23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GB" dirty="0" smtClean="0"/>
              <a:t>catching robots?</a:t>
            </a:r>
            <a:endParaRPr lang="en-GB" dirty="0" smtClean="0"/>
          </a:p>
          <a:p>
            <a:pPr lvl="1"/>
            <a:r>
              <a:rPr lang="en-GB" dirty="0" smtClean="0"/>
              <a:t>Machines which automatically grasp or intercept  a target moving object</a:t>
            </a:r>
          </a:p>
          <a:p>
            <a:r>
              <a:rPr lang="en-GB" dirty="0" smtClean="0"/>
              <a:t>How could they be useful</a:t>
            </a:r>
          </a:p>
          <a:p>
            <a:pPr lvl="1"/>
            <a:r>
              <a:rPr lang="en-GB" dirty="0"/>
              <a:t>Toys</a:t>
            </a:r>
          </a:p>
          <a:p>
            <a:pPr lvl="1"/>
            <a:r>
              <a:rPr lang="en-GB" dirty="0"/>
              <a:t>Sports training</a:t>
            </a:r>
          </a:p>
          <a:p>
            <a:pPr lvl="1"/>
            <a:r>
              <a:rPr lang="en-GB" dirty="0"/>
              <a:t>Robotic assistants on space walks</a:t>
            </a:r>
          </a:p>
          <a:p>
            <a:pPr lvl="1"/>
            <a:r>
              <a:rPr lang="en-GB" dirty="0" smtClean="0"/>
              <a:t>Impromptu conveyor systems over uneven terrain</a:t>
            </a:r>
          </a:p>
        </p:txBody>
      </p:sp>
      <p:pic>
        <p:nvPicPr>
          <p:cNvPr id="1026" name="Picture 2" descr="http://i.dailymail.co.uk/i/pix/2012/11/29/article-2240348-16455357000005DC-849_634x3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6207271" cy="34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7"/>
            <a:ext cx="3352795" cy="19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veyor be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3715" y1="37237" x2="73715" y2="37237"/>
                        <a14:foregroundMark x1="75296" y1="42643" x2="75296" y2="42643"/>
                        <a14:foregroundMark x1="74506" y1="39039" x2="74506" y2="39039"/>
                        <a14:foregroundMark x1="76877" y1="40240" x2="76877" y2="40240"/>
                        <a14:backgroundMark x1="94664" y1="13514" x2="94664" y2="1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2780927"/>
            <a:ext cx="3352795" cy="2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Cartesian frame design</a:t>
            </a:r>
          </a:p>
          <a:p>
            <a:pPr lvl="1"/>
            <a:r>
              <a:rPr lang="en-GB" dirty="0" smtClean="0"/>
              <a:t>Conceptually simple</a:t>
            </a:r>
          </a:p>
          <a:p>
            <a:r>
              <a:rPr lang="en-GB" dirty="0" smtClean="0"/>
              <a:t>Bungee cord</a:t>
            </a:r>
          </a:p>
          <a:p>
            <a:pPr lvl="1"/>
            <a:r>
              <a:rPr lang="en-GB" dirty="0" smtClean="0"/>
              <a:t>Non-linear elasticity</a:t>
            </a:r>
          </a:p>
          <a:p>
            <a:pPr lvl="1"/>
            <a:r>
              <a:rPr lang="en-GB" dirty="0" smtClean="0"/>
              <a:t>Variable tension control</a:t>
            </a:r>
          </a:p>
          <a:p>
            <a:r>
              <a:rPr lang="en-GB" dirty="0" smtClean="0"/>
              <a:t>Spool</a:t>
            </a:r>
          </a:p>
          <a:p>
            <a:pPr lvl="1"/>
            <a:r>
              <a:rPr lang="en-GB" dirty="0" smtClean="0"/>
              <a:t>Recycling 3D printer filament spools</a:t>
            </a:r>
            <a:endParaRPr lang="en-GB" dirty="0"/>
          </a:p>
        </p:txBody>
      </p:sp>
      <p:pic>
        <p:nvPicPr>
          <p:cNvPr id="4" name="Picture 2" descr="C:\Users\Student\Desktop\IMG_26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68" y="1628800"/>
            <a:ext cx="3643137" cy="272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Motors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Micromotors E192-2S</a:t>
            </a:r>
            <a:endParaRPr lang="en-GB" sz="2800" dirty="0" smtClean="0"/>
          </a:p>
          <a:p>
            <a:pPr lvl="1"/>
            <a:r>
              <a:rPr lang="en-GB" sz="2400" dirty="0" smtClean="0"/>
              <a:t>High torque but very slow!</a:t>
            </a:r>
          </a:p>
          <a:p>
            <a:pPr lvl="1"/>
            <a:r>
              <a:rPr lang="en-GB" sz="2400" dirty="0" smtClean="0"/>
              <a:t>Designed a </a:t>
            </a:r>
            <a:r>
              <a:rPr lang="en-GB" sz="2400" dirty="0" smtClean="0"/>
              <a:t>gearbox: </a:t>
            </a:r>
            <a:r>
              <a:rPr lang="en-GB" sz="2400" dirty="0" smtClean="0"/>
              <a:t>hard to get right with 3D printing</a:t>
            </a:r>
          </a:p>
          <a:p>
            <a:r>
              <a:rPr lang="en-GB" sz="2800" dirty="0" smtClean="0"/>
              <a:t>Stepper motors</a:t>
            </a:r>
          </a:p>
          <a:p>
            <a:pPr lvl="1"/>
            <a:r>
              <a:rPr lang="en-GB" sz="2400" dirty="0" smtClean="0"/>
              <a:t>Great </a:t>
            </a:r>
            <a:r>
              <a:rPr lang="en-GB" sz="2400" dirty="0" smtClean="0"/>
              <a:t>specifications</a:t>
            </a:r>
          </a:p>
          <a:p>
            <a:pPr lvl="1"/>
            <a:r>
              <a:rPr lang="en-GB" sz="2400" dirty="0" smtClean="0"/>
              <a:t>Poor performance using the original motor driver</a:t>
            </a:r>
          </a:p>
          <a:p>
            <a:pPr lvl="1"/>
            <a:r>
              <a:rPr lang="en-GB" sz="2400" dirty="0" smtClean="0"/>
              <a:t>Poor </a:t>
            </a:r>
            <a:r>
              <a:rPr lang="en-GB" sz="2400" dirty="0" smtClean="0"/>
              <a:t>control &amp; slippage </a:t>
            </a:r>
            <a:r>
              <a:rPr lang="en-GB" sz="2400" dirty="0" smtClean="0"/>
              <a:t>with </a:t>
            </a:r>
            <a:r>
              <a:rPr lang="en-GB" sz="2400" dirty="0" smtClean="0"/>
              <a:t>alternative driver</a:t>
            </a:r>
          </a:p>
          <a:p>
            <a:r>
              <a:rPr lang="en-GB" sz="2800" dirty="0" smtClean="0"/>
              <a:t>Dynamixel MX-64</a:t>
            </a:r>
            <a:endParaRPr lang="en-GB" sz="2800" dirty="0" smtClean="0"/>
          </a:p>
          <a:p>
            <a:pPr lvl="1"/>
            <a:r>
              <a:rPr lang="en-GB" sz="2400" dirty="0" smtClean="0"/>
              <a:t>Slower </a:t>
            </a:r>
            <a:r>
              <a:rPr lang="en-GB" sz="2400" dirty="0" smtClean="0"/>
              <a:t>speeds &amp; </a:t>
            </a:r>
            <a:r>
              <a:rPr lang="en-GB" sz="2400" dirty="0" smtClean="0"/>
              <a:t>daisy chain coms issues</a:t>
            </a:r>
          </a:p>
          <a:p>
            <a:pPr lvl="1"/>
            <a:r>
              <a:rPr lang="en-GB" sz="2400" dirty="0" smtClean="0"/>
              <a:t>Out of the box solution though</a:t>
            </a:r>
          </a:p>
          <a:p>
            <a:pPr lvl="1"/>
            <a:r>
              <a:rPr lang="en-GB" sz="2400" dirty="0" smtClean="0"/>
              <a:t>Multithreading / parallel communications</a:t>
            </a:r>
          </a:p>
          <a:p>
            <a:pPr lvl="1"/>
            <a:endParaRPr lang="en-GB" dirty="0" smtClean="0"/>
          </a:p>
          <a:p>
            <a:pPr lvl="2"/>
            <a:endParaRPr lang="en-GB" dirty="0" smtClean="0"/>
          </a:p>
        </p:txBody>
      </p:sp>
      <p:pic>
        <p:nvPicPr>
          <p:cNvPr id="4" name="Picture 3" descr="C:\Users\Student\Desktop\IMG_26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6632"/>
            <a:ext cx="4005978" cy="299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ynamix mx-6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55" y="3861048"/>
            <a:ext cx="2823989" cy="282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974" b="88281" l="23353" r="82943">
                        <a14:foregroundMark x1="54685" y1="40234" x2="54685" y2="40234"/>
                        <a14:foregroundMark x1="56076" y1="26953" x2="56076" y2="26953"/>
                        <a14:foregroundMark x1="65886" y1="47917" x2="65886" y2="47917"/>
                        <a14:foregroundMark x1="66984" y1="64714" x2="66984" y2="64714"/>
                        <a14:foregroundMark x1="70498" y1="68880" x2="70498" y2="68880"/>
                        <a14:foregroundMark x1="78111" y1="77083" x2="78111" y2="77083"/>
                        <a14:foregroundMark x1="42167" y1="76693" x2="42167" y2="76693"/>
                        <a14:foregroundMark x1="45315" y1="54818" x2="45315" y2="54818"/>
                        <a14:foregroundMark x1="37189" y1="65234" x2="37189" y2="6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1" t="18229" r="17497" b="12674"/>
          <a:stretch/>
        </p:blipFill>
        <p:spPr bwMode="auto">
          <a:xfrm>
            <a:off x="-2628800" y="1355386"/>
            <a:ext cx="3632325" cy="240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Throwing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Motors can’t handle pullback torques!</a:t>
            </a:r>
          </a:p>
          <a:p>
            <a:r>
              <a:rPr lang="en-GB" dirty="0" smtClean="0"/>
              <a:t>Solution: clamps! </a:t>
            </a:r>
          </a:p>
          <a:p>
            <a:r>
              <a:rPr lang="en-GB" dirty="0" smtClean="0"/>
              <a:t>Slow motor can be used to pullback</a:t>
            </a:r>
          </a:p>
        </p:txBody>
      </p:sp>
      <p:pic>
        <p:nvPicPr>
          <p:cNvPr id="1026" name="Picture 2" descr="Image result for futurama clam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841"/>
          <a:stretch/>
        </p:blipFill>
        <p:spPr bwMode="auto">
          <a:xfrm>
            <a:off x="2627289" y="3429000"/>
            <a:ext cx="4275787" cy="29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Student\Desktop\IMG_26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45024"/>
            <a:ext cx="4005980" cy="299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Gripper and Cameras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Passive gripper – egg-drop inspired design</a:t>
            </a:r>
          </a:p>
          <a:p>
            <a:pPr lvl="1"/>
            <a:r>
              <a:rPr lang="en-GB" dirty="0" smtClean="0"/>
              <a:t>FEA used to tune the design</a:t>
            </a:r>
          </a:p>
          <a:p>
            <a:r>
              <a:rPr lang="en-GB" dirty="0"/>
              <a:t>Active gripper – FESTO inspired design</a:t>
            </a:r>
          </a:p>
          <a:p>
            <a:pPr lvl="1"/>
            <a:r>
              <a:rPr lang="en-GB" dirty="0"/>
              <a:t>Deformable – can grasp a variety of objects</a:t>
            </a:r>
          </a:p>
          <a:p>
            <a:pPr lvl="1"/>
            <a:r>
              <a:rPr lang="en-GB" dirty="0"/>
              <a:t>Tried and tested</a:t>
            </a:r>
          </a:p>
          <a:p>
            <a:r>
              <a:rPr lang="en-GB" dirty="0"/>
              <a:t>Eye-in-Hand solution</a:t>
            </a:r>
          </a:p>
          <a:p>
            <a:pPr lvl="1"/>
            <a:r>
              <a:rPr lang="en-GB" dirty="0"/>
              <a:t>Cables already needed to actuate the gripper</a:t>
            </a:r>
          </a:p>
          <a:p>
            <a:pPr lvl="1"/>
            <a:r>
              <a:rPr lang="en-GB" dirty="0"/>
              <a:t>Simplifies the control for quicker turn-around</a:t>
            </a:r>
          </a:p>
          <a:p>
            <a:endParaRPr lang="en-GB" dirty="0"/>
          </a:p>
        </p:txBody>
      </p:sp>
      <p:pic>
        <p:nvPicPr>
          <p:cNvPr id="4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420888"/>
            <a:ext cx="306074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744464" y="1268759"/>
            <a:ext cx="3076575" cy="5205367"/>
            <a:chOff x="5436096" y="260648"/>
            <a:chExt cx="3672408" cy="6213479"/>
          </a:xfrm>
        </p:grpSpPr>
        <p:pic>
          <p:nvPicPr>
            <p:cNvPr id="6" name="Picture 2" descr="C:\Users\Student\Desktop\Catcher Bot\FEA\Non-PLA\2slat ABS 0.7cm\2slat ABS 0.7cm, 1nbs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724" b="82422" l="3514" r="975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32963" r="2279" b="15827"/>
            <a:stretch/>
          </p:blipFill>
          <p:spPr bwMode="auto">
            <a:xfrm rot="5400000">
              <a:off x="3273271" y="2423474"/>
              <a:ext cx="6213478" cy="188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Student\Desktop\Catcher Bot\FEA\Non-PLA\2slat ABS 0.7cm\2slat ABS 0.7cm, 1nfs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349" b="74219" l="4466" r="985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2" t="24752" r="1363" b="25645"/>
            <a:stretch/>
          </p:blipFill>
          <p:spPr bwMode="auto">
            <a:xfrm rot="16200000" flipH="1">
              <a:off x="5084781" y="2450404"/>
              <a:ext cx="6213479" cy="18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C:\Users\Student\Desktop\IMG_268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31707" r="23592" b="5760"/>
          <a:stretch/>
        </p:blipFill>
        <p:spPr bwMode="auto">
          <a:xfrm>
            <a:off x="-1908720" y="1558800"/>
            <a:ext cx="2318519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festo fin grip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3933056"/>
            <a:ext cx="1857135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eye in hand robot gripper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4000" r="100000">
                        <a14:foregroundMark x1="65412" y1="60201" x2="78353" y2="60201"/>
                        <a14:foregroundMark x1="55059" y1="80268" x2="55529" y2="66555"/>
                        <a14:foregroundMark x1="48471" y1="24749" x2="47059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35"/>
          <a:stretch/>
        </p:blipFill>
        <p:spPr bwMode="auto">
          <a:xfrm>
            <a:off x="683568" y="918486"/>
            <a:ext cx="2376264" cy="28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Attempted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Attempted several “generic” solutions</a:t>
            </a:r>
          </a:p>
          <a:p>
            <a:pPr lvl="1"/>
            <a:r>
              <a:rPr lang="en-GB" dirty="0" smtClean="0"/>
              <a:t>Changing Histograms</a:t>
            </a:r>
          </a:p>
          <a:p>
            <a:pPr lvl="2"/>
            <a:r>
              <a:rPr lang="en-GB" dirty="0" smtClean="0"/>
              <a:t>Changing lighting conditions</a:t>
            </a:r>
          </a:p>
          <a:p>
            <a:pPr lvl="1"/>
            <a:r>
              <a:rPr lang="en-GB" dirty="0" smtClean="0"/>
              <a:t>Optical Flow</a:t>
            </a:r>
          </a:p>
          <a:p>
            <a:pPr lvl="2"/>
            <a:r>
              <a:rPr lang="en-GB" dirty="0" smtClean="0"/>
              <a:t>Lateral motion dominance and slow</a:t>
            </a:r>
          </a:p>
          <a:p>
            <a:pPr lvl="1"/>
            <a:r>
              <a:rPr lang="en-GB" dirty="0" smtClean="0"/>
              <a:t>Pyramidal Scaling</a:t>
            </a:r>
          </a:p>
          <a:p>
            <a:pPr lvl="2"/>
            <a:r>
              <a:rPr lang="en-GB" dirty="0" smtClean="0"/>
              <a:t>Lateral motion dominance and noisy</a:t>
            </a:r>
          </a:p>
          <a:p>
            <a:pPr lvl="1"/>
            <a:r>
              <a:rPr lang="en-GB" dirty="0" smtClean="0"/>
              <a:t>YOLO</a:t>
            </a:r>
          </a:p>
          <a:p>
            <a:pPr lvl="2"/>
            <a:r>
              <a:rPr lang="en-GB" dirty="0" smtClean="0"/>
              <a:t>Slow (15fps max!)</a:t>
            </a:r>
            <a:endParaRPr lang="en-GB" dirty="0"/>
          </a:p>
        </p:txBody>
      </p:sp>
      <p:pic>
        <p:nvPicPr>
          <p:cNvPr id="3074" name="Picture 2" descr="Image result for histogram open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214312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935" y="2047727"/>
            <a:ext cx="3312468" cy="18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opencv pyramid sca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703" y="4077072"/>
            <a:ext cx="14287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yolo computer visi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2"/>
          <a:stretch/>
        </p:blipFill>
        <p:spPr bwMode="auto">
          <a:xfrm>
            <a:off x="4406215" y="4958033"/>
            <a:ext cx="2841947" cy="18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4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Settled on simplicity – colour thresholding</a:t>
            </a:r>
          </a:p>
          <a:p>
            <a:pPr lvl="1"/>
            <a:r>
              <a:rPr lang="en-GB" dirty="0" smtClean="0"/>
              <a:t>Insert steps here?</a:t>
            </a:r>
          </a:p>
          <a:p>
            <a:r>
              <a:rPr lang="en-GB" dirty="0"/>
              <a:t>Result </a:t>
            </a:r>
            <a:r>
              <a:rPr lang="en-GB" dirty="0" smtClean="0"/>
              <a:t>had inconsistencies</a:t>
            </a:r>
            <a:endParaRPr lang="en-GB" dirty="0"/>
          </a:p>
          <a:p>
            <a:pPr lvl="1"/>
            <a:r>
              <a:rPr lang="en-GB" dirty="0"/>
              <a:t>Kalman filtering to interpolate and smooth</a:t>
            </a:r>
          </a:p>
          <a:p>
            <a:endParaRPr lang="en-GB" dirty="0" smtClean="0"/>
          </a:p>
        </p:txBody>
      </p:sp>
      <p:pic>
        <p:nvPicPr>
          <p:cNvPr id="4" name="Picture 3" descr="C:\Users\Student\Desktop\24201291_10210583597458034_1464178452_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18651" b="13837"/>
          <a:stretch/>
        </p:blipFill>
        <p:spPr bwMode="auto">
          <a:xfrm>
            <a:off x="1187624" y="3825188"/>
            <a:ext cx="6844102" cy="270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Kinematics</a:t>
            </a:r>
          </a:p>
          <a:p>
            <a:pPr lvl="1"/>
            <a:r>
              <a:rPr lang="en-GB" dirty="0" smtClean="0"/>
              <a:t>Cord length velocities are dependent on the gripper position</a:t>
            </a:r>
          </a:p>
          <a:p>
            <a:pPr lvl="1"/>
            <a:r>
              <a:rPr lang="en-GB" dirty="0" smtClean="0"/>
              <a:t>Considers tension separately</a:t>
            </a:r>
          </a:p>
          <a:p>
            <a:r>
              <a:rPr lang="en-GB" dirty="0" smtClean="0"/>
              <a:t>Processors</a:t>
            </a:r>
          </a:p>
          <a:p>
            <a:pPr lvl="1"/>
            <a:r>
              <a:rPr lang="en-GB" dirty="0" smtClean="0"/>
              <a:t>Teensy used for encoded motors &amp; steppers</a:t>
            </a:r>
          </a:p>
          <a:p>
            <a:pPr lvl="1"/>
            <a:r>
              <a:rPr lang="en-GB" dirty="0" smtClean="0"/>
              <a:t>Laptop used for everything else</a:t>
            </a:r>
            <a:endParaRPr lang="en-GB" dirty="0"/>
          </a:p>
        </p:txBody>
      </p:sp>
      <p:pic>
        <p:nvPicPr>
          <p:cNvPr id="4" name="Picture 2" descr="Image result for kinematic models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69" y="1772816"/>
            <a:ext cx="225918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ensy 3.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45" y="3897052"/>
            <a:ext cx="4159399" cy="293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318</Words>
  <Application>Microsoft Office PowerPoint</Application>
  <PresentationFormat>On-screen Show (4:3)</PresentationFormat>
  <Paragraphs>79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iCatching</vt:lpstr>
      <vt:lpstr>Background</vt:lpstr>
      <vt:lpstr>Body - Design</vt:lpstr>
      <vt:lpstr>Body - Motors</vt:lpstr>
      <vt:lpstr>Body - Throwing</vt:lpstr>
      <vt:lpstr>Gripper and Cameras</vt:lpstr>
      <vt:lpstr>Vision - Attempted</vt:lpstr>
      <vt:lpstr>Vision - Solution</vt:lpstr>
      <vt:lpstr>Control</vt:lpstr>
      <vt:lpstr>Control</vt:lpstr>
      <vt:lpstr>Results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28</cp:revision>
  <dcterms:created xsi:type="dcterms:W3CDTF">2017-11-28T13:21:32Z</dcterms:created>
  <dcterms:modified xsi:type="dcterms:W3CDTF">2017-12-14T21:09:50Z</dcterms:modified>
</cp:coreProperties>
</file>